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A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A89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NUANCE BAR &amp; EVENT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233172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OFFRE CORPORATE &amp; LANCEMENTS DE MARQUE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697480"/>
            <a:ext cx="10058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4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bar qui transforme</a:t>
            </a:r>
            <a:endParaRPr lang="en-US" sz="44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4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événement en expérience.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4663440"/>
            <a:ext cx="7772400" cy="1005840"/>
          </a:xfrm>
          <a:prstGeom prst="rect">
            <a:avLst/>
          </a:prstGeom>
          <a:solidFill>
            <a:srgbClr val="26231C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Séminaires, lancements de marque, galas corporate, team buildings premium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504748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Suisse Romande  ·  20 à 500 personnes  ·  installation &lt; 1 heure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6446520"/>
            <a:ext cx="10972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 Bascou — Co-Directeur  |  info@nuancebar.com  |  nuancebar.com  |  +41 79 765 00 44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C2A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4114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NUANCEBAR &amp; EVENT — QUI NOUS SOMMES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48640" y="749808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8686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ans d'expertise.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1719072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89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mobilier unique. Un service sans compromis.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2651760" cy="1554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487168"/>
            <a:ext cx="26517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548640" y="3337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 D'EXPERTISE</a:t>
            </a:r>
            <a:endParaRPr lang="en-US" sz="800" dirty="0"/>
          </a:p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TERRAIN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29000" y="2423160"/>
            <a:ext cx="2651760" cy="1554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29000" y="2487168"/>
            <a:ext cx="26517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500+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3429000" y="3337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ÉVÉNEMENTS</a:t>
            </a:r>
            <a:endParaRPr lang="en-US" sz="800" dirty="0"/>
          </a:p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RÉALISÉS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309360" y="2423160"/>
            <a:ext cx="2651760" cy="1554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2487168"/>
            <a:ext cx="26517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3–21m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6309360" y="3337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MODULAIRE</a:t>
            </a:r>
            <a:endParaRPr lang="en-US" sz="800" dirty="0"/>
          </a:p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BREVETÉ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9189720" y="2423160"/>
            <a:ext cx="2651760" cy="1554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89720" y="2487168"/>
            <a:ext cx="26517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20–500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9189720" y="3337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PERSONNES</a:t>
            </a:r>
            <a:endParaRPr lang="en-US" sz="800" dirty="0"/>
          </a:p>
          <a:p>
            <a:pPr algn="ctr"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EVENT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548640" y="4114800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25196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5000"/>
              </a:lnSpc>
              <a:buNone/>
            </a:pPr>
            <a:r>
              <a:rPr lang="en-US" sz="130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Nuancebar intervient sur tous types d'événements corporate : séminaires de direction, lancements de produit, conventions annuelles, galas de fin d'année, team buildings premium et cocktails clients. Notre mobilier bar design — le Pluri'Aile, unique et breveté en Suisse — est installé en moins d'une heure et transforme n'importe quel espace en scène mémorable.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5394960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553212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RÉFÉRENCES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48640" y="5779008"/>
            <a:ext cx="11064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de Grasse  ·  Galas corporate Genève &amp; Lausanne  ·  Lancements de marque  ·  Events 20–500 personnes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C2A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4114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APPORTE À VOS ÉVÉNEMENTS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48640" y="749808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868680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 un prestataire bar.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89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élément de mise en scène à part entière.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377440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3504" y="2377440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2468880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Élément scénographique unique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49808" y="2834640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Pluri'Aile transforme votre espace en pièce maîtresse. Vos invités le photographient, le partagent — visibilité organique pour votre marque ou votre événement.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309360" y="2377440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64224" y="2377440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10528" y="2468880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Zéro friction opérationnelle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10528" y="2834640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Installation, service, consommables, verrerie, dépôt — Nuancebar gère tout de A à Z. Vos équipes ne touchent à rien. Votre standard est maintenu.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48640" y="3822192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3504" y="3822192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" y="3913632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Personnalisation totale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49808" y="4279392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Branding aux couleurs de votre entreprise, cocktails signature à votre nom, verrerie thématique. Chaque détail renforce l'identité de votre événement.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309360" y="3822192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64224" y="3822192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0528" y="3913632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Mixologie haut de gamme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510528" y="4279392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Bartenders experts, carte de cocktails sur-mesure, mocktails premium inclus. Adaptation complète à vos contraintes (budget, thème, public, horaires).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48640" y="5266944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03504" y="5266944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9808" y="5358384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Réactivité &amp; fiabilité absolues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49808" y="5724144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Confirmation de disponibilité sous 2 heures, devis sous 4 heures. RC professionnelle couverte. Jamais de défaillance — votre événement ne peut pas se permettre une surprise.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309360" y="5266944"/>
            <a:ext cx="54864" cy="123444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64224" y="5266944"/>
            <a:ext cx="5394960" cy="123444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10528" y="5358384"/>
            <a:ext cx="5074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Discrétion &amp; confidentialité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510528" y="5724144"/>
            <a:ext cx="5074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 signé si requis. Aucune communication publique sur votre événement sans accord écrit. Vos invités, vos sujets, votre agenda — ça reste chez vous.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C2A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4114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D'ÉVÉNEMENTS &amp; FORMATS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48640" y="749808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868680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20 à 500 personnes.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89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 cocktail intime au gala prestige.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1064240" cy="0"/>
          </a:xfrm>
          <a:prstGeom prst="line">
            <a:avLst/>
          </a:prstGeom>
          <a:noFill/>
          <a:ln w="12700">
            <a:solidFill>
              <a:srgbClr val="3A383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304288"/>
            <a:ext cx="2880360" cy="384048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0428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D'ÉVÉNEMENT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0" y="2304288"/>
            <a:ext cx="1600200" cy="384048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66160" y="2304288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INVITÉS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120640" y="2304288"/>
            <a:ext cx="1234440" cy="384048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0" y="2304288"/>
            <a:ext cx="1097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DURÉE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400800" y="2304288"/>
            <a:ext cx="4892040" cy="384048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2304288"/>
            <a:ext cx="4754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RECOMMANDÉ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548640" y="2724912"/>
            <a:ext cx="288036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743200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Cocktail clients / partenaires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474720" y="2724912"/>
            <a:ext cx="160020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66160" y="2743200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20–80 pers.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120640" y="2724912"/>
            <a:ext cx="12344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0" y="2743200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3–4h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400800" y="2724912"/>
            <a:ext cx="48920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92240" y="2743200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compact Pluri'Aile, 1–2 bartenders, carte 4–6 cocktails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48640" y="3108960"/>
            <a:ext cx="288036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3127248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Séminaire &amp; convention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474720" y="3108960"/>
            <a:ext cx="160020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66160" y="3127248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50–200 pers.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5120640" y="3108960"/>
            <a:ext cx="12344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12080" y="3127248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Journée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400800" y="3108960"/>
            <a:ext cx="48920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92240" y="3127248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en continu, pauses café premium, cocktail de clôture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548640" y="3493008"/>
            <a:ext cx="288036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" y="3511296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Lancement de produit / marque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474720" y="3493008"/>
            <a:ext cx="160020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566160" y="3511296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30–150 pers.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120640" y="3493008"/>
            <a:ext cx="12344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212080" y="3511296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4–5h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400800" y="3493008"/>
            <a:ext cx="48920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92240" y="3511296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signé aux couleurs de la marque, cocktail signature exclusif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548640" y="3877056"/>
            <a:ext cx="288036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40080" y="3895344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Gala de fin d'année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474720" y="3877056"/>
            <a:ext cx="160020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66160" y="3895344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100–300 pers.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5120640" y="3877056"/>
            <a:ext cx="12344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12080" y="3895344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5–6h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400800" y="3877056"/>
            <a:ext cx="48920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92240" y="3895344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prestige, service à table possible, animation bartender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548640" y="4261104"/>
            <a:ext cx="288036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40080" y="4279392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building premium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3474720" y="4261104"/>
            <a:ext cx="160020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566160" y="4279392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20–60 pers.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5120640" y="4261104"/>
            <a:ext cx="12344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212080" y="4279392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2–3h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6400800" y="4261104"/>
            <a:ext cx="48920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492240" y="4279392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cocktail interactif, animation mixologie guidée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548640" y="4645152"/>
            <a:ext cx="288036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40080" y="4663440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Inauguration / ouverture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3474720" y="4645152"/>
            <a:ext cx="160020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566160" y="4663440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50–200 pers.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5120640" y="4645152"/>
            <a:ext cx="12344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212080" y="4663440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3–4h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6400800" y="4645152"/>
            <a:ext cx="48920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92240" y="4663440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spectaculaire, élément central de la scène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548640" y="5029200"/>
            <a:ext cx="288036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40080" y="5047488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Mariage corporate / anniversaire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3474720" y="5029200"/>
            <a:ext cx="160020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566160" y="5047488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80–500 pers.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5120640" y="5029200"/>
            <a:ext cx="12344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212080" y="5047488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6–8h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6400800" y="5029200"/>
            <a:ext cx="4892040" cy="374904"/>
          </a:xfrm>
          <a:prstGeom prst="rect">
            <a:avLst/>
          </a:prstGeom>
          <a:solidFill>
            <a:srgbClr val="2C2A24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492240" y="5047488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complet, bartenders dédiés, carte sur-mesure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548640" y="5413248"/>
            <a:ext cx="288036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40080" y="5431536"/>
            <a:ext cx="27432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 confidentiel / privé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3474720" y="5413248"/>
            <a:ext cx="160020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3566160" y="5431536"/>
            <a:ext cx="14630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10–50 pers.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5120640" y="5413248"/>
            <a:ext cx="12344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212080" y="5431536"/>
            <a:ext cx="10972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 devis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6400800" y="5413248"/>
            <a:ext cx="4892040" cy="374904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492240" y="5431536"/>
            <a:ext cx="47548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Discrétion totale, NDA, adaptation complète aux contraintes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548640" y="5870448"/>
            <a:ext cx="11064240" cy="0"/>
          </a:xfrm>
          <a:prstGeom prst="line">
            <a:avLst/>
          </a:prstGeom>
          <a:noFill/>
          <a:ln w="12700">
            <a:solidFill>
              <a:srgbClr val="8C7A5A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548640" y="598932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PLURI'AILE — FORMATS DISPONIBLES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548640" y="6309360"/>
            <a:ext cx="3611880" cy="411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685800" y="631850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— 3–7m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2468880" y="6318504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Cocktails privés, petits espaces, terrasses</a:t>
            </a:r>
            <a:endParaRPr lang="en-US" sz="900" dirty="0"/>
          </a:p>
        </p:txBody>
      </p:sp>
      <p:sp>
        <p:nvSpPr>
          <p:cNvPr id="85" name="Shape 83"/>
          <p:cNvSpPr/>
          <p:nvPr/>
        </p:nvSpPr>
        <p:spPr>
          <a:xfrm>
            <a:off x="4389120" y="6309360"/>
            <a:ext cx="3611880" cy="411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4526280" y="631850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— 8–14m</a:t>
            </a:r>
            <a:endParaRPr lang="en-US" sz="1000" dirty="0"/>
          </a:p>
        </p:txBody>
      </p:sp>
      <p:sp>
        <p:nvSpPr>
          <p:cNvPr id="87" name="Text 85"/>
          <p:cNvSpPr/>
          <p:nvPr/>
        </p:nvSpPr>
        <p:spPr>
          <a:xfrm>
            <a:off x="6309360" y="6318504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Séminaires, lancements, cocktails 50–150 pers.</a:t>
            </a:r>
            <a:endParaRPr lang="en-US" sz="900" dirty="0"/>
          </a:p>
        </p:txBody>
      </p:sp>
      <p:sp>
        <p:nvSpPr>
          <p:cNvPr id="88" name="Shape 86"/>
          <p:cNvSpPr/>
          <p:nvPr/>
        </p:nvSpPr>
        <p:spPr>
          <a:xfrm>
            <a:off x="8229600" y="6309360"/>
            <a:ext cx="3611880" cy="411480"/>
          </a:xfrm>
          <a:prstGeom prst="rect">
            <a:avLst/>
          </a:prstGeom>
          <a:solidFill>
            <a:srgbClr val="1C1A16"/>
          </a:solidFill>
          <a:ln w="12700">
            <a:solidFill>
              <a:srgbClr val="3A3830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8366760" y="631850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Prestige — 15–21m</a:t>
            </a:r>
            <a:endParaRPr lang="en-US" sz="1000" dirty="0"/>
          </a:p>
        </p:txBody>
      </p:sp>
      <p:sp>
        <p:nvSpPr>
          <p:cNvPr id="90" name="Text 88"/>
          <p:cNvSpPr/>
          <p:nvPr/>
        </p:nvSpPr>
        <p:spPr>
          <a:xfrm>
            <a:off x="10149840" y="6318504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Galas, grandes conventions, events 150–500 pers.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18872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47472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TARIFS &amp; MODÈLES DE PRESTATION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5943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Transparence &amp; sur-mesure.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29844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GRILLE TARIFAIRE INDICATIVE (CHF HT — tout inclus sauf consommables client)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600200"/>
            <a:ext cx="3063240" cy="411480"/>
          </a:xfrm>
          <a:prstGeom prst="rect">
            <a:avLst/>
          </a:prstGeom>
          <a:solidFill>
            <a:srgbClr val="2C2A24"/>
          </a:solidFill>
          <a:ln w="12700">
            <a:solidFill>
              <a:srgbClr val="2C2A2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60020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D'ÉVÉNEMENT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657600" y="1600200"/>
            <a:ext cx="1783080" cy="411480"/>
          </a:xfrm>
          <a:prstGeom prst="rect">
            <a:avLst/>
          </a:prstGeom>
          <a:solidFill>
            <a:srgbClr val="2C2A24"/>
          </a:solidFill>
          <a:ln w="12700">
            <a:solidFill>
              <a:srgbClr val="2C2A2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49040" y="160020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INVITÉS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5486400" y="1600200"/>
            <a:ext cx="1417320" cy="411480"/>
          </a:xfrm>
          <a:prstGeom prst="rect">
            <a:avLst/>
          </a:prstGeom>
          <a:solidFill>
            <a:srgbClr val="2C2A24"/>
          </a:solidFill>
          <a:ln w="12700">
            <a:solidFill>
              <a:srgbClr val="2C2A2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577840" y="160020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DURÉE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949440" y="1600200"/>
            <a:ext cx="4069080" cy="411480"/>
          </a:xfrm>
          <a:prstGeom prst="rect">
            <a:avLst/>
          </a:prstGeom>
          <a:solidFill>
            <a:srgbClr val="2C2A24"/>
          </a:solidFill>
          <a:ln w="12700">
            <a:solidFill>
              <a:srgbClr val="2C2A2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040880" y="160020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TARIF NUANCEBAR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48640" y="2057400"/>
            <a:ext cx="306324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2075688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Cocktail privé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0" y="2057400"/>
            <a:ext cx="1783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67328" y="2075688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20–50 pers.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0" y="2057400"/>
            <a:ext cx="141732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96128" y="2075688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3–4h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949440" y="2057400"/>
            <a:ext cx="4069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59168" y="2075688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 – 1'400 CHF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2459736"/>
            <a:ext cx="306324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" y="2478024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Cocktail corporate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0" y="2459736"/>
            <a:ext cx="1783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767328" y="2478024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50–100 pers.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0" y="2459736"/>
            <a:ext cx="141732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596128" y="2478024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4h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949440" y="2459736"/>
            <a:ext cx="4069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059168" y="2478024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1'400 – 2'200 CHF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548640" y="2862072"/>
            <a:ext cx="306324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8368" y="2880360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Lancement de marque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657600" y="2862072"/>
            <a:ext cx="1783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67328" y="2880360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50–120 pers.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486400" y="2862072"/>
            <a:ext cx="141732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596128" y="2880360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5h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949440" y="2862072"/>
            <a:ext cx="4069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059168" y="2880360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2'000 – 4'000 CHF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548640" y="3264408"/>
            <a:ext cx="306324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58368" y="3282696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Séminaire / convention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657600" y="3264408"/>
            <a:ext cx="1783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767328" y="3282696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100–200 pers.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5486400" y="3264408"/>
            <a:ext cx="141732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596128" y="3282696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Journée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949440" y="3264408"/>
            <a:ext cx="4069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059168" y="3282696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2'500 – 4'500 CHF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48640" y="3666744"/>
            <a:ext cx="306324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8368" y="3685032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Gala prestige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3657600" y="3666744"/>
            <a:ext cx="1783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767328" y="3685032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100–300 pers.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5486400" y="3666744"/>
            <a:ext cx="141732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596128" y="3685032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6h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949440" y="3666744"/>
            <a:ext cx="4069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059168" y="3685032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3'500 – 7'000 CHF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548640" y="4069080"/>
            <a:ext cx="306324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8368" y="4087368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building cocktail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3657600" y="4069080"/>
            <a:ext cx="1783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767328" y="4087368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20–60 pers.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5486400" y="4069080"/>
            <a:ext cx="141732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596128" y="4087368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2–3h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6949440" y="4069080"/>
            <a:ext cx="4069080" cy="393192"/>
          </a:xfrm>
          <a:prstGeom prst="rect">
            <a:avLst/>
          </a:prstGeom>
          <a:solidFill>
            <a:srgbClr val="F5F2EC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059168" y="4087368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1'200 – 2'500 CHF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548640" y="4471416"/>
            <a:ext cx="306324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58368" y="4489704"/>
            <a:ext cx="288950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A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gala / convention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3657600" y="4471416"/>
            <a:ext cx="1783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3767328" y="4489704"/>
            <a:ext cx="1609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200–500 pers.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5486400" y="4471416"/>
            <a:ext cx="141732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5596128" y="4489704"/>
            <a:ext cx="124358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6–8h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6949440" y="4471416"/>
            <a:ext cx="4069080" cy="393192"/>
          </a:xfrm>
          <a:prstGeom prst="rect">
            <a:avLst/>
          </a:prstGeom>
          <a:solidFill>
            <a:srgbClr val="EDE7D9"/>
          </a:solidFill>
          <a:ln w="12700">
            <a:solidFill>
              <a:srgbClr val="D6D1C4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059168" y="4489704"/>
            <a:ext cx="3895344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 devis</a:t>
            </a:r>
            <a:endParaRPr lang="en-US" sz="1200" dirty="0"/>
          </a:p>
        </p:txBody>
      </p:sp>
      <p:sp>
        <p:nvSpPr>
          <p:cNvPr id="71" name="Text 69"/>
          <p:cNvSpPr/>
          <p:nvPr/>
        </p:nvSpPr>
        <p:spPr>
          <a:xfrm>
            <a:off x="548640" y="4919472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 DANS CHAQUE PRESTATION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548640" y="5138928"/>
            <a:ext cx="11064240" cy="0"/>
          </a:xfrm>
          <a:prstGeom prst="line">
            <a:avLst/>
          </a:prstGeom>
          <a:noFill/>
          <a:ln w="12700">
            <a:solidFill>
              <a:srgbClr val="D6D1C4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548640" y="5285232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77240" y="5239512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Mobilier Pluri'Aile (format adapté à votre event)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548640" y="5632704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777240" y="5586984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Verrerie premium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548640" y="5980176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777240" y="5934456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Carte de cocktails sur-mesure (4–8 cocktails)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548640" y="6327648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777240" y="6281928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logistique complète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6217920" y="5285232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6446520" y="5239512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ou 2 bartenders professionnels selon volume</a:t>
            </a:r>
            <a:endParaRPr lang="en-US" sz="1100" dirty="0"/>
          </a:p>
        </p:txBody>
      </p:sp>
      <p:sp>
        <p:nvSpPr>
          <p:cNvPr id="83" name="Shape 81"/>
          <p:cNvSpPr/>
          <p:nvPr/>
        </p:nvSpPr>
        <p:spPr>
          <a:xfrm>
            <a:off x="6217920" y="5632704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6446520" y="5586984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et dépôt complets</a:t>
            </a:r>
            <a:endParaRPr lang="en-US" sz="1100" dirty="0"/>
          </a:p>
        </p:txBody>
      </p:sp>
      <p:sp>
        <p:nvSpPr>
          <p:cNvPr id="85" name="Shape 83"/>
          <p:cNvSpPr/>
          <p:nvPr/>
        </p:nvSpPr>
        <p:spPr>
          <a:xfrm>
            <a:off x="6217920" y="5980176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6446520" y="5934456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Mocktails premium inclus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6217920" y="6327648"/>
            <a:ext cx="128016" cy="128016"/>
          </a:xfrm>
          <a:prstGeom prst="ellipse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6446520" y="6281928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 professionnelle couverte</a:t>
            </a:r>
            <a:endParaRPr lang="en-US" sz="1100" dirty="0"/>
          </a:p>
        </p:txBody>
      </p:sp>
      <p:sp>
        <p:nvSpPr>
          <p:cNvPr id="89" name="Text 87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4B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C2A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45720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CONSTRUISONS QUELQUE CHOSE ENSEMBLE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Prochaines étapes.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640080" cy="0"/>
          </a:xfrm>
          <a:prstGeom prst="line">
            <a:avLst/>
          </a:prstGeom>
          <a:noFill/>
          <a:ln w="12700">
            <a:solidFill>
              <a:srgbClr val="8C7A5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37360"/>
            <a:ext cx="54864" cy="841248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3504" y="1737360"/>
            <a:ext cx="10972800" cy="841248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1783080"/>
            <a:ext cx="502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8C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71600" y="1801368"/>
            <a:ext cx="10058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Appel de 20 min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71600" y="2157984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cadre votre besoin, votre public et vos contraintes événementielles.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743200"/>
            <a:ext cx="54864" cy="841248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3504" y="2743200"/>
            <a:ext cx="10972800" cy="841248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3232" y="2788920"/>
            <a:ext cx="502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8C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2807208"/>
            <a:ext cx="10058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Devis sur-mesure sous 48h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3163824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Formule adaptée, format Pluri'Aile, carte cocktails, bartenders — tout est chiffré.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3749040"/>
            <a:ext cx="54864" cy="841248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3504" y="3749040"/>
            <a:ext cx="10972800" cy="841248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" y="3794760"/>
            <a:ext cx="502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8C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3813048"/>
            <a:ext cx="10058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Validation &amp; coordination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4169664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seul interlocuteur de A à Z. Victor Bascou suit votre dossier sans transfert.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754880"/>
            <a:ext cx="54864" cy="841248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03504" y="4754880"/>
            <a:ext cx="10972800" cy="841248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13232" y="4800600"/>
            <a:ext cx="502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8C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371600" y="4818888"/>
            <a:ext cx="10058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Votre événement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71600" y="5175504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en moins d'une heure. Votre équipe ne touche à rien. Résultat mémorable.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48640" y="5760720"/>
            <a:ext cx="11064240" cy="868680"/>
          </a:xfrm>
          <a:prstGeom prst="rect">
            <a:avLst/>
          </a:prstGeom>
          <a:solidFill>
            <a:srgbClr val="1C1A16"/>
          </a:solidFill>
          <a:ln w="12700">
            <a:solidFill>
              <a:srgbClr val="1C1A1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48640" y="5760720"/>
            <a:ext cx="54864" cy="868680"/>
          </a:xfrm>
          <a:prstGeom prst="rect">
            <a:avLst/>
          </a:prstGeom>
          <a:solidFill>
            <a:srgbClr val="8C7A5A"/>
          </a:solidFill>
          <a:ln w="12700">
            <a:solidFill>
              <a:srgbClr val="8C7A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583387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Victor Bascou — Co-Directeur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31520" y="610819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C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+41 79 765 00 44  |  info@nuancebar.com  |  nuancebar.com  |  Galeries-Benjamin-Constant 1, 1003 Lausanne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8686800" y="5833872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89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NUANCE BAR &amp; EVENT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686800" y="6108192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50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confidentiel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11430000" y="274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5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Nuance Bar &amp; Event - Corporate &amp; Lancements de Marque</dc:title>
  <dc:subject>PptxGenJS Presentation</dc:subject>
  <dc:creator>PptxGenJS</dc:creator>
  <cp:lastModifiedBy>PptxGenJS</cp:lastModifiedBy>
  <cp:revision>1</cp:revision>
  <dcterms:created xsi:type="dcterms:W3CDTF">2026-04-12T05:16:28Z</dcterms:created>
  <dcterms:modified xsi:type="dcterms:W3CDTF">2026-04-12T05:16:28Z</dcterms:modified>
</cp:coreProperties>
</file>